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72" r:id="rId17"/>
    <p:sldId id="260" r:id="rId18"/>
    <p:sldId id="273" r:id="rId19"/>
  </p:sldIdLst>
  <p:sldSz cx="14630400" cy="8229600"/>
  <p:notesSz cx="8229600" cy="1463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67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8481" y="2885441"/>
            <a:ext cx="9320323" cy="1975562"/>
          </a:xfrm>
        </p:spPr>
        <p:txBody>
          <a:bodyPr anchor="b">
            <a:noAutofit/>
          </a:bodyPr>
          <a:lstStyle>
            <a:lvl1pPr algn="r">
              <a:defRPr sz="648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8481" y="4861000"/>
            <a:ext cx="9320323" cy="131627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7640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731520"/>
            <a:ext cx="10316002" cy="40843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7547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39367" y="4358640"/>
            <a:ext cx="8669429" cy="4572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9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16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613539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2318386"/>
            <a:ext cx="10316002" cy="3114552"/>
          </a:xfrm>
        </p:spPr>
        <p:txBody>
          <a:bodyPr anchor="b">
            <a:normAutofit/>
          </a:bodyPr>
          <a:lstStyle>
            <a:lvl1pPr algn="l">
              <a:defRPr sz="528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5195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8298112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731520"/>
            <a:ext cx="10305844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04238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98799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61208" y="731520"/>
            <a:ext cx="1565692" cy="630174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2" y="731520"/>
            <a:ext cx="8472180" cy="630174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80381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170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115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72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2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995991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264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856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100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52347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1667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9750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5712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106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0031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495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3241041"/>
            <a:ext cx="10316002" cy="2191897"/>
          </a:xfrm>
        </p:spPr>
        <p:txBody>
          <a:bodyPr anchor="b"/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03248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431575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4240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702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83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879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592707"/>
            <a:ext cx="5020842" cy="4656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7964" y="2592707"/>
            <a:ext cx="5020841" cy="465692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32495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894" y="2593180"/>
            <a:ext cx="5022748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894" y="3284695"/>
            <a:ext cx="5022748" cy="396494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6059" y="2593180"/>
            <a:ext cx="5022742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6062" y="3284695"/>
            <a:ext cx="5022740" cy="396494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95254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65464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5702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1798325"/>
            <a:ext cx="4625434" cy="1534159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2554" y="617910"/>
            <a:ext cx="5416249" cy="66317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1" y="3332483"/>
            <a:ext cx="4625434" cy="3101339"/>
          </a:xfrm>
        </p:spPr>
        <p:txBody>
          <a:bodyPr>
            <a:normAutofit/>
          </a:bodyPr>
          <a:lstStyle>
            <a:lvl1pPr marL="0" indent="0">
              <a:buNone/>
              <a:defRPr sz="1680"/>
            </a:lvl1pPr>
            <a:lvl2pPr marL="548476" indent="0">
              <a:buNone/>
              <a:defRPr sz="1680"/>
            </a:lvl2pPr>
            <a:lvl3pPr marL="1096951" indent="0">
              <a:buNone/>
              <a:defRPr sz="1440"/>
            </a:lvl3pPr>
            <a:lvl4pPr marL="1645427" indent="0">
              <a:buNone/>
              <a:defRPr sz="1200"/>
            </a:lvl4pPr>
            <a:lvl5pPr marL="2193901" indent="0">
              <a:buNone/>
              <a:defRPr sz="1200"/>
            </a:lvl5pPr>
            <a:lvl6pPr marL="2742377" indent="0">
              <a:buNone/>
              <a:defRPr sz="1200"/>
            </a:lvl6pPr>
            <a:lvl7pPr marL="3290852" indent="0">
              <a:buNone/>
              <a:defRPr sz="1200"/>
            </a:lvl7pPr>
            <a:lvl8pPr marL="3839328" indent="0">
              <a:buNone/>
              <a:defRPr sz="1200"/>
            </a:lvl8pPr>
            <a:lvl9pPr marL="4387804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23583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5760720"/>
            <a:ext cx="10316000" cy="680086"/>
          </a:xfrm>
        </p:spPr>
        <p:txBody>
          <a:bodyPr anchor="b">
            <a:normAutofit/>
          </a:bodyPr>
          <a:lstStyle>
            <a:lvl1pPr algn="l">
              <a:defRPr sz="288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801" y="731520"/>
            <a:ext cx="10316002" cy="4614862"/>
          </a:xfrm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2" y="6440806"/>
            <a:ext cx="10316000" cy="808829"/>
          </a:xfrm>
        </p:spPr>
        <p:txBody>
          <a:bodyPr>
            <a:normAutofit/>
          </a:bodyPr>
          <a:lstStyle>
            <a:lvl1pPr marL="0" indent="0">
              <a:buNone/>
              <a:defRPr sz="144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80034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1" y="2592707"/>
            <a:ext cx="10316002" cy="4656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6160" y="7249635"/>
            <a:ext cx="109432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1" y="7249635"/>
            <a:ext cx="755713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08796" y="7249635"/>
            <a:ext cx="82000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3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</p:sldLayoutIdLst>
  <p:hf sldNum="0" hdr="0" ftr="0" dt="0"/>
  <p:txStyles>
    <p:titleStyle>
      <a:lvl1pPr algn="l" defTabSz="548640" rtl="0" eaLnBrk="1" latinLnBrk="0" hangingPunct="1">
        <a:spcBef>
          <a:spcPct val="0"/>
        </a:spcBef>
        <a:buNone/>
        <a:defRPr sz="43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11480" indent="-41148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1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3.jp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5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5.jp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793173" y="81606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Маленькие граждане большой страны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031712" y="2486558"/>
            <a:ext cx="75564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Нравственно-патриотическое воспитание дошкольников</a:t>
            </a:r>
            <a:endParaRPr lang="en-US" sz="3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409399" y="4114800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400" b="1" dirty="0"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Групповой проект в средней группе №10 «Любознайки» 2025–2026 учебный год МБДОУ «Детский сад №1», г. Каменск-Уральский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570935" y="542286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Воспитатели: Михендеева К.В. (ВКК), Хажиева Г.Ю</a:t>
            </a:r>
            <a:r>
              <a:rPr lang="en-US" sz="1750" b="1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5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EABFB6-19DE-0CF1-C802-8E2883D77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08" y="249534"/>
            <a:ext cx="6515412" cy="42466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A50630-9298-2784-9C8C-98A382A5B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34" y="4341656"/>
            <a:ext cx="2225123" cy="3480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102D65E-64A5-4CCE-52A7-53122C765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916" y="4341656"/>
            <a:ext cx="2225123" cy="348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07206" y="747117"/>
            <a:ext cx="12421314" cy="4393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50"/>
              </a:lnSpc>
              <a:buNone/>
            </a:pPr>
            <a:r>
              <a:rPr lang="en-US" sz="27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Ноябрь: День народного единства и мастерская народных умельцев</a:t>
            </a:r>
            <a:endParaRPr lang="en-US" sz="2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507206" y="1342192"/>
            <a:ext cx="136464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Ноябрь будет посвящен формированию чувства патриотизма и знакомству с богатым наследием русской культуры через ключевые события и творческие мастерские.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491966" y="1764224"/>
            <a:ext cx="11146756" cy="1697712"/>
          </a:xfrm>
          <a:prstGeom prst="roundRect">
            <a:avLst>
              <a:gd name="adj" fmla="val 1242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507206" y="1779464"/>
            <a:ext cx="562332" cy="1667232"/>
          </a:xfrm>
          <a:prstGeom prst="roundRect">
            <a:avLst>
              <a:gd name="adj" fmla="val 34250"/>
            </a:avLst>
          </a:prstGeom>
          <a:solidFill>
            <a:srgbClr val="F2EEEE"/>
          </a:solidFill>
          <a:ln/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708322" y="2500900"/>
            <a:ext cx="210860" cy="2636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</a:t>
            </a:r>
            <a:endParaRPr lang="en-US" sz="1650" dirty="0"/>
          </a:p>
        </p:txBody>
      </p:sp>
      <p:sp>
        <p:nvSpPr>
          <p:cNvPr id="8" name="Text 5"/>
          <p:cNvSpPr/>
          <p:nvPr/>
        </p:nvSpPr>
        <p:spPr>
          <a:xfrm>
            <a:off x="1210032" y="1864362"/>
            <a:ext cx="3306723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День народного единства (4 ноября)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210032" y="2135062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Этот государственный праздник дает повод поговорить с детьми о важности дружбы, взаимопомощи и общей истории нашей большой страны. Мы организуем: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210032" y="2373371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Беседы "Что такое Родина?"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210032" y="2639139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Коллективное рисование "Моя Россия"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1210032" y="2904907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Создание стенгазеты "Мы вместе!"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491966" y="3820944"/>
            <a:ext cx="11275964" cy="1697712"/>
          </a:xfrm>
          <a:prstGeom prst="roundRect">
            <a:avLst>
              <a:gd name="adj" fmla="val 1242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02049" y="3820944"/>
            <a:ext cx="562332" cy="1667232"/>
          </a:xfrm>
          <a:prstGeom prst="roundRect">
            <a:avLst>
              <a:gd name="adj" fmla="val 34250"/>
            </a:avLst>
          </a:prstGeom>
          <a:solidFill>
            <a:srgbClr val="F2EEEE"/>
          </a:solidFill>
          <a:ln/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708322" y="4522758"/>
            <a:ext cx="210860" cy="2636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1210032" y="3933394"/>
            <a:ext cx="3526512" cy="2196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Знакомство с народными промыслами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4"/>
          <p:cNvSpPr/>
          <p:nvPr/>
        </p:nvSpPr>
        <p:spPr>
          <a:xfrm>
            <a:off x="1210032" y="4153064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Погрузимся в мир уникального русского искусства — Дымковской игрушки и Гжели. Дети узнают об истории их создания, особенностях росписи и значимости в </a:t>
            </a:r>
            <a:r>
              <a:rPr lang="en-US" sz="1100" dirty="0" err="1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культуре</a:t>
            </a: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,</a:t>
            </a:r>
            <a:endParaRPr lang="ru-RU" sz="1100" dirty="0">
              <a:solidFill>
                <a:srgbClr val="272525"/>
              </a:solidFill>
              <a:latin typeface="Times New Roman" panose="02020603050405020304" pitchFamily="18" charset="0"/>
              <a:ea typeface="Inter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175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 а также: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1210032" y="4619749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 err="1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Посещение</a:t>
            </a: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  выставки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1210032" y="4902930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Мастер-классы с родителями по росписи (на выбор: Дымковская игрушка или Гжель)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1210032" y="5175825"/>
            <a:ext cx="12772668" cy="224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750"/>
              </a:lnSpc>
              <a:buSzPct val="100000"/>
              <a:buChar char="•"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Выставка детских работ "Народное творчество"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EB63C45-6CB7-3F04-A53A-F035A643E9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3943" y="291938"/>
            <a:ext cx="2164408" cy="3529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4B16A52-1A40-C333-B32B-151238F2E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322" y="5760432"/>
            <a:ext cx="3557315" cy="198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F75FFAF1-69C1-2BBE-AC3D-78344AD3B3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74204" y="4114800"/>
            <a:ext cx="2225224" cy="3392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6EDC125-0F46-085E-0A53-9D9DF19D01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482" t="12439" r="4482" b="14010"/>
          <a:stretch>
            <a:fillRect/>
          </a:stretch>
        </p:blipFill>
        <p:spPr>
          <a:xfrm>
            <a:off x="4910310" y="5704124"/>
            <a:ext cx="1600201" cy="2366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7B02EB7-1A43-3E51-B3B0-5598F7A507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5185" y="5811187"/>
            <a:ext cx="3194882" cy="2019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047738" y="107640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Декабрь–Январь: </a:t>
            </a: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Inter Bold" pitchFamily="34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ts val="55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«Мои корни и герои»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90" y="2797850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1074" y="30246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Декабрь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2"/>
          <p:cNvSpPr/>
          <p:nvPr/>
        </p:nvSpPr>
        <p:spPr>
          <a:xfrm>
            <a:off x="7641074" y="3515082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«Мои корни» — рассказы о семье, фольклор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4158734"/>
            <a:ext cx="1134070" cy="166985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41074" y="43855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Январь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4"/>
          <p:cNvSpPr/>
          <p:nvPr/>
        </p:nvSpPr>
        <p:spPr>
          <a:xfrm>
            <a:off x="7641074" y="4875967"/>
            <a:ext cx="619553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«Память и благодарность» — письма ветеранам, встречи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5828586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41074" y="60554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Экскурсии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6"/>
          <p:cNvSpPr/>
          <p:nvPr/>
        </p:nvSpPr>
        <p:spPr>
          <a:xfrm>
            <a:off x="7641074" y="6545818"/>
            <a:ext cx="6195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Без телефонов, «запоминаем сердцем»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04691C6-9E69-AA59-B93B-13ED880809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0"/>
            <a:ext cx="5585790" cy="822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06492" y="397907"/>
            <a:ext cx="5871924" cy="45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Февраль: Защитники Отечества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506492" y="1067157"/>
            <a:ext cx="8131016" cy="4629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 феврале мы погрузимся в изучение истории и значения праздника День защитника Отечества, отдавая дань уважения тем, кто оберегает нашу Родину и мирное небо над головой.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506492" y="1692831"/>
            <a:ext cx="8131016" cy="1427559"/>
          </a:xfrm>
          <a:prstGeom prst="roundRect">
            <a:avLst>
              <a:gd name="adj" fmla="val 15206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658773" y="1845112"/>
            <a:ext cx="434102" cy="434102"/>
          </a:xfrm>
          <a:prstGeom prst="roundRect">
            <a:avLst>
              <a:gd name="adj" fmla="val 21062067"/>
            </a:avLst>
          </a:prstGeom>
          <a:solidFill>
            <a:srgbClr val="BE49DF"/>
          </a:solidFill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8193" y="1964412"/>
            <a:ext cx="195263" cy="19526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58773" y="2423874"/>
            <a:ext cx="2527459" cy="225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День защитника Отечества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658773" y="2736652"/>
            <a:ext cx="7826454" cy="2314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Знакомство с историей праздника и его значением для страны</a:t>
            </a:r>
            <a:r>
              <a:rPr lang="en-US" sz="12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6"/>
          <p:cNvSpPr/>
          <p:nvPr/>
        </p:nvSpPr>
        <p:spPr>
          <a:xfrm>
            <a:off x="506492" y="3265051"/>
            <a:ext cx="8131016" cy="1427559"/>
          </a:xfrm>
          <a:prstGeom prst="roundRect">
            <a:avLst>
              <a:gd name="adj" fmla="val 15206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1" name="Shape 7"/>
          <p:cNvSpPr/>
          <p:nvPr/>
        </p:nvSpPr>
        <p:spPr>
          <a:xfrm>
            <a:off x="658773" y="3417332"/>
            <a:ext cx="434102" cy="434102"/>
          </a:xfrm>
          <a:prstGeom prst="roundRect">
            <a:avLst>
              <a:gd name="adj" fmla="val 21062067"/>
            </a:avLst>
          </a:prstGeom>
          <a:solidFill>
            <a:srgbClr val="BE49DF"/>
          </a:solidFill>
          <a:ln/>
        </p:spPr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8193" y="3536633"/>
            <a:ext cx="195263" cy="19526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58773" y="3996095"/>
            <a:ext cx="1880473" cy="225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Военные профессии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9"/>
          <p:cNvSpPr/>
          <p:nvPr/>
        </p:nvSpPr>
        <p:spPr>
          <a:xfrm>
            <a:off x="658773" y="4308872"/>
            <a:ext cx="7826454" cy="2314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Изучение различных родов войск и мужественных профессий.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hape 10"/>
          <p:cNvSpPr/>
          <p:nvPr/>
        </p:nvSpPr>
        <p:spPr>
          <a:xfrm>
            <a:off x="506492" y="4837271"/>
            <a:ext cx="8131016" cy="1427559"/>
          </a:xfrm>
          <a:prstGeom prst="roundRect">
            <a:avLst>
              <a:gd name="adj" fmla="val 15206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658773" y="4989552"/>
            <a:ext cx="434102" cy="434102"/>
          </a:xfrm>
          <a:prstGeom prst="roundRect">
            <a:avLst>
              <a:gd name="adj" fmla="val 21062067"/>
            </a:avLst>
          </a:prstGeom>
          <a:solidFill>
            <a:srgbClr val="BE49DF"/>
          </a:solidFill>
          <a:ln/>
        </p:spPr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8193" y="5108853"/>
            <a:ext cx="195263" cy="195262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658773" y="5568315"/>
            <a:ext cx="2560082" cy="225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Подарки для пап и дедушек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3"/>
          <p:cNvSpPr/>
          <p:nvPr/>
        </p:nvSpPr>
        <p:spPr>
          <a:xfrm>
            <a:off x="658773" y="5881092"/>
            <a:ext cx="7826454" cy="2314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Изготовление праздничных сувениров своими руками с любовью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  <p:sp>
        <p:nvSpPr>
          <p:cNvPr id="20" name="Shape 14"/>
          <p:cNvSpPr/>
          <p:nvPr/>
        </p:nvSpPr>
        <p:spPr>
          <a:xfrm>
            <a:off x="506492" y="6409492"/>
            <a:ext cx="8131016" cy="1427559"/>
          </a:xfrm>
          <a:prstGeom prst="roundRect">
            <a:avLst>
              <a:gd name="adj" fmla="val 15206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1270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21" name="Shape 15"/>
          <p:cNvSpPr/>
          <p:nvPr/>
        </p:nvSpPr>
        <p:spPr>
          <a:xfrm>
            <a:off x="658773" y="6561772"/>
            <a:ext cx="434102" cy="434102"/>
          </a:xfrm>
          <a:prstGeom prst="roundRect">
            <a:avLst>
              <a:gd name="adj" fmla="val 21062067"/>
            </a:avLst>
          </a:prstGeom>
          <a:solidFill>
            <a:srgbClr val="BE49DF"/>
          </a:solidFill>
          <a:ln/>
        </p:spPr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78193" y="6681073"/>
            <a:ext cx="195263" cy="195262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658773" y="7140535"/>
            <a:ext cx="2236470" cy="2259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4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Спортивные состязания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17"/>
          <p:cNvSpPr/>
          <p:nvPr/>
        </p:nvSpPr>
        <p:spPr>
          <a:xfrm>
            <a:off x="658773" y="7453313"/>
            <a:ext cx="7826454" cy="2314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«</a:t>
            </a:r>
            <a:r>
              <a:rPr lang="en-US" sz="1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Зарничка»: веселые эстафеты и игры, развивающие ловкость и командный дух</a:t>
            </a:r>
            <a:r>
              <a:rPr lang="en-US" sz="11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30015" y="735450"/>
            <a:ext cx="7818120" cy="11837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65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Март: Весна, Праздники, Традиции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149340" y="2145030"/>
            <a:ext cx="7818120" cy="6060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 марте мы окунемся в атмосферу весеннего пробуждения, отметим яркие праздники и возродим добрые народные традиции.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49340" y="2987754"/>
            <a:ext cx="189309" cy="189309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149340" y="3263027"/>
            <a:ext cx="3814405" cy="2286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7" name="Text 3"/>
          <p:cNvSpPr/>
          <p:nvPr/>
        </p:nvSpPr>
        <p:spPr>
          <a:xfrm>
            <a:off x="6149340" y="3403402"/>
            <a:ext cx="3814405" cy="5919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Международный женский день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6149340" y="4108966"/>
            <a:ext cx="3814405" cy="15150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Посвящаем день самым дорогим: мамам и бабушкам. Изготавливаем подарки своими руками, учимся выражать любовь и благодарность через творчество и теплые слова.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3055" y="2987754"/>
            <a:ext cx="189309" cy="189309"/>
          </a:xfrm>
          <a:prstGeom prst="rect">
            <a:avLst/>
          </a:prstGeom>
        </p:spPr>
      </p:pic>
      <p:sp>
        <p:nvSpPr>
          <p:cNvPr id="10" name="Shape 5"/>
          <p:cNvSpPr/>
          <p:nvPr/>
        </p:nvSpPr>
        <p:spPr>
          <a:xfrm>
            <a:off x="10153055" y="3263027"/>
            <a:ext cx="3814405" cy="2286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1" name="Text 6"/>
          <p:cNvSpPr/>
          <p:nvPr/>
        </p:nvSpPr>
        <p:spPr>
          <a:xfrm>
            <a:off x="10153055" y="3403402"/>
            <a:ext cx="3495080" cy="295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Масленица — проводы зимы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7"/>
          <p:cNvSpPr/>
          <p:nvPr/>
        </p:nvSpPr>
        <p:spPr>
          <a:xfrm>
            <a:off x="10153055" y="3812977"/>
            <a:ext cx="3814405" cy="15150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Встречаем весну с размахом! Народные гуляния, традиционные игры, знакомство с обрядами и символами праздника, а также, конечно, угощение вкусными блинами.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8"/>
          <p:cNvSpPr/>
          <p:nvPr/>
        </p:nvSpPr>
        <p:spPr>
          <a:xfrm>
            <a:off x="6149340" y="5955387"/>
            <a:ext cx="189309" cy="2366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03</a:t>
            </a:r>
            <a:endParaRPr lang="en-US" sz="1450" dirty="0"/>
          </a:p>
        </p:txBody>
      </p:sp>
      <p:sp>
        <p:nvSpPr>
          <p:cNvPr id="14" name="Shape 9"/>
          <p:cNvSpPr/>
          <p:nvPr/>
        </p:nvSpPr>
        <p:spPr>
          <a:xfrm>
            <a:off x="6149340" y="6254353"/>
            <a:ext cx="7818120" cy="2286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5" name="Text 10"/>
          <p:cNvSpPr/>
          <p:nvPr/>
        </p:nvSpPr>
        <p:spPr>
          <a:xfrm>
            <a:off x="6149340" y="6394728"/>
            <a:ext cx="3728799" cy="295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Весенние традиции и приметы</a:t>
            </a:r>
            <a:endParaRPr lang="en-US" sz="1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6149340" y="6804303"/>
            <a:ext cx="7818120" cy="6060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Изучаем народные приметы, наблюдаем за пробуждением природы, высаживаем первые ростки и узнаем о значении весны в культуре и жизни русского народа.</a:t>
            </a:r>
            <a:endParaRPr lang="en-US" sz="1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043" y="732949"/>
            <a:ext cx="13188315" cy="12875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0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Апрель: </a:t>
            </a:r>
            <a:r>
              <a:rPr lang="ru-RU" sz="4000" b="1" dirty="0">
                <a:solidFill>
                  <a:srgbClr val="007BF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К</a:t>
            </a:r>
            <a:r>
              <a:rPr lang="en-US" sz="4000" b="1" dirty="0" err="1">
                <a:solidFill>
                  <a:srgbClr val="007BF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осмические</a:t>
            </a:r>
            <a:r>
              <a:rPr lang="en-US" sz="4000" b="1" dirty="0">
                <a:solidFill>
                  <a:srgbClr val="007BF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007BF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О</a:t>
            </a:r>
            <a:r>
              <a:rPr lang="en-US" sz="4000" b="1" dirty="0" err="1">
                <a:solidFill>
                  <a:srgbClr val="007BF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ткрытия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ea typeface="Inter Bold" pitchFamily="34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ts val="50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и </a:t>
            </a:r>
            <a:r>
              <a:rPr lang="en-US" sz="4000" b="1" dirty="0">
                <a:solidFill>
                  <a:srgbClr val="28A74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Забота о Планете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21043" y="2432447"/>
            <a:ext cx="13188315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Апрель — месяц, когда мы устремляем взгляды к звёздам и одновременно обращаемся к заботе о нашей планете. Мы познакомим детей с удивительным миром космоса и научим бережно относиться к окружающей среде.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21043" y="3529251"/>
            <a:ext cx="4178737" cy="321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День Космонавтики (12 апреля)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21043" y="4057055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Погружение в мир космоса и знакомство с героическим подвигом Юрия Гагарина.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21043" y="4901565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Беседы «Кто такой Юрий Гагарин?» и «Что мы знаем о космосе?»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21043" y="5632728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Создание макетов ракет, планет и звёздных систем из подручных материалов.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21043" y="6363891"/>
            <a:ext cx="6342817" cy="3295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Рисование на тему «Космические дали» и «Моя планета».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721043" y="6765488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Просмотр коротких образовательных мультфильмов о космосе.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574161" y="3529251"/>
            <a:ext cx="3161348" cy="3218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День Земли (22 апреля)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7574161" y="4057055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Формирование экологического сознания и любви к природе через практические занятия.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574161" y="4901565"/>
            <a:ext cx="6342817" cy="3295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Экологические беседы «Как беречь нашу планету?»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7574161" y="5303163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Акция по уборке территории детского сада «Чистый двор».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574161" y="6034326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Посадка саженцев или цветов в клумбах, создание мини-огорода.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7574161" y="6765488"/>
            <a:ext cx="6342817" cy="659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Изготовление поделок из природных материалов и вторичного сырья.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085403" y="487442"/>
            <a:ext cx="7945993" cy="10696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200"/>
              </a:lnSpc>
              <a:buNone/>
            </a:pPr>
            <a:r>
              <a:rPr lang="en-US" sz="33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Семья как основа патриотического воспитания</a:t>
            </a:r>
            <a:endParaRPr lang="en-US" sz="3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085403" y="1813798"/>
            <a:ext cx="7945993" cy="821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Семья – это первая школа нравственности и любви к Родине. Активное участие родителей в проекте значительно усиливает его эффект, создавая благоприятную среду для формирования гражданских качеств и уважения к семейным ценностям.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085403" y="2827853"/>
            <a:ext cx="7945993" cy="1031796"/>
          </a:xfrm>
          <a:prstGeom prst="roundRect">
            <a:avLst>
              <a:gd name="adj" fmla="val 10635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  <a:effectLst>
            <a:outerShdw dist="1524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6062543" y="2827853"/>
            <a:ext cx="91440" cy="1031796"/>
          </a:xfrm>
          <a:prstGeom prst="roundRect">
            <a:avLst>
              <a:gd name="adj" fmla="val 280793"/>
            </a:avLst>
          </a:prstGeom>
          <a:solidFill>
            <a:srgbClr val="BE49DF"/>
          </a:solidFill>
          <a:ln/>
        </p:spPr>
      </p:sp>
      <p:sp>
        <p:nvSpPr>
          <p:cNvPr id="7" name="Text 4"/>
          <p:cNvSpPr/>
          <p:nvPr/>
        </p:nvSpPr>
        <p:spPr>
          <a:xfrm>
            <a:off x="6347936" y="3021806"/>
            <a:ext cx="4211955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Мастер-классы и совместные занятия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347936" y="3391853"/>
            <a:ext cx="7489508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Родители и дети участвуют в творческих и познавательных мероприятиях.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6085403" y="4030742"/>
            <a:ext cx="7945993" cy="1031796"/>
          </a:xfrm>
          <a:prstGeom prst="roundRect">
            <a:avLst>
              <a:gd name="adj" fmla="val 10635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  <a:effectLst>
            <a:outerShdw dist="1524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6062543" y="4030742"/>
            <a:ext cx="91440" cy="1031796"/>
          </a:xfrm>
          <a:prstGeom prst="roundRect">
            <a:avLst>
              <a:gd name="adj" fmla="val 280793"/>
            </a:avLst>
          </a:prstGeom>
          <a:solidFill>
            <a:srgbClr val="BE49DF"/>
          </a:solidFill>
          <a:ln/>
        </p:spPr>
      </p:sp>
      <p:sp>
        <p:nvSpPr>
          <p:cNvPr id="11" name="Text 8"/>
          <p:cNvSpPr/>
          <p:nvPr/>
        </p:nvSpPr>
        <p:spPr>
          <a:xfrm>
            <a:off x="6347936" y="4224695"/>
            <a:ext cx="3491627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Совместные праздники и акции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347936" y="4594741"/>
            <a:ext cx="7489508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Отмечаем важные даты, создавая атмосферу единства и патриотизма.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6085403" y="5233630"/>
            <a:ext cx="7945993" cy="1305639"/>
          </a:xfrm>
          <a:prstGeom prst="roundRect">
            <a:avLst>
              <a:gd name="adj" fmla="val 8404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  <a:effectLst>
            <a:outerShdw dist="1524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062543" y="5233630"/>
            <a:ext cx="91440" cy="1305639"/>
          </a:xfrm>
          <a:prstGeom prst="roundRect">
            <a:avLst>
              <a:gd name="adj" fmla="val 280793"/>
            </a:avLst>
          </a:prstGeom>
          <a:solidFill>
            <a:srgbClr val="BE49DF"/>
          </a:solidFill>
          <a:ln/>
        </p:spPr>
      </p:sp>
      <p:sp>
        <p:nvSpPr>
          <p:cNvPr id="15" name="Text 12"/>
          <p:cNvSpPr/>
          <p:nvPr/>
        </p:nvSpPr>
        <p:spPr>
          <a:xfrm>
            <a:off x="6347936" y="5427583"/>
            <a:ext cx="3298746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Домашние задания и проекты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6347936" y="5797629"/>
            <a:ext cx="7489508" cy="547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Задания, выполняемые дома, способствуют закреплению знаний и вовлечению всех членов семьи.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6085403" y="6710363"/>
            <a:ext cx="7945993" cy="1031796"/>
          </a:xfrm>
          <a:prstGeom prst="roundRect">
            <a:avLst>
              <a:gd name="adj" fmla="val 10635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  <a:effectLst>
            <a:outerShdw dist="1524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6062543" y="6710363"/>
            <a:ext cx="91440" cy="1031796"/>
          </a:xfrm>
          <a:prstGeom prst="roundRect">
            <a:avLst>
              <a:gd name="adj" fmla="val 280793"/>
            </a:avLst>
          </a:prstGeom>
          <a:solidFill>
            <a:srgbClr val="BE49DF"/>
          </a:solidFill>
          <a:ln/>
        </p:spPr>
      </p:sp>
      <p:sp>
        <p:nvSpPr>
          <p:cNvPr id="19" name="Text 16"/>
          <p:cNvSpPr/>
          <p:nvPr/>
        </p:nvSpPr>
        <p:spPr>
          <a:xfrm>
            <a:off x="6347936" y="6904315"/>
            <a:ext cx="3935849" cy="2674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«Семейные альбомы» и стенгазеты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7"/>
          <p:cNvSpPr/>
          <p:nvPr/>
        </p:nvSpPr>
        <p:spPr>
          <a:xfrm>
            <a:off x="6347936" y="7274362"/>
            <a:ext cx="7489508" cy="2738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Собираем истории о семейных традициях, героях и памятных событиях.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6C66C3A-4CFA-E74E-783E-200BB27CF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5" y="98873"/>
            <a:ext cx="2591039" cy="4393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096C177-D66D-F85E-CA24-AB4D665F22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4017" y="100726"/>
            <a:ext cx="2699421" cy="4391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0CE88C8-4A5C-3795-EB05-0FBE0EA142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4783" y="4792359"/>
            <a:ext cx="2386668" cy="2850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30D0E08-DD71-5DE4-CE4C-A56B77A323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297" y="4792359"/>
            <a:ext cx="3102825" cy="2850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7809"/>
            <a:ext cx="691372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680216"/>
            <a:ext cx="13042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4024074"/>
            <a:ext cx="13042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5367933"/>
            <a:ext cx="13042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ECB07F-1144-D914-3D1D-40A62DAE79CF}"/>
              </a:ext>
            </a:extLst>
          </p:cNvPr>
          <p:cNvSpPr txBox="1"/>
          <p:nvPr/>
        </p:nvSpPr>
        <p:spPr>
          <a:xfrm>
            <a:off x="1381539" y="1752243"/>
            <a:ext cx="1035657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видим в итоге?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✅ У детей — гордость за Родину, забота о близких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✅ У родителей — вовлечённость, осознанность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✅ В группе — сплочённость, творчество, живое общение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54248" y="764262"/>
            <a:ext cx="7749421" cy="5841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Методологическая база проекта</a:t>
            </a:r>
            <a:endParaRPr lang="en-US" sz="3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54248" y="1423154"/>
            <a:ext cx="2803922" cy="350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ФГОС ДО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54248" y="2053947"/>
            <a:ext cx="7835503" cy="1196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Проект опирается на Федеральный государственный образовательный стандарт дошкольного образования (ФГОС ДО), который определяет целевые ориентиры развития, включая формирование социокультурных ценностей, любви к Родине и уважения к её истории.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54248" y="3530679"/>
            <a:ext cx="3434001" cy="350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Программы воспитания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54248" y="4161472"/>
            <a:ext cx="7835503" cy="1196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 основе проекта лежат федеральные образовательные программы дошкольного образования, направленные на целостное развитие личности, формирование гражданственности и патриотизма через игру, творчество и различные виды деятельности.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54248" y="5638205"/>
            <a:ext cx="2803922" cy="3504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Научные подходы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54248" y="6268998"/>
            <a:ext cx="7835503" cy="11963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6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Мы используем комплексный подход, интегрирующий личностно-ориентированный, деятельностный и культурологический подходы. Это позволяет эффективно формировать патриотическое сознание и поведение, опираясь на эмоциональное восприятие и активное участие детей.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3D9AC9-1488-202A-79AF-BE55EDD3ACD1}"/>
              </a:ext>
            </a:extLst>
          </p:cNvPr>
          <p:cNvSpPr txBox="1"/>
          <p:nvPr/>
        </p:nvSpPr>
        <p:spPr>
          <a:xfrm>
            <a:off x="745435" y="2335695"/>
            <a:ext cx="1017766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Живое слово. Живые сердца. Живая Родина.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рождается не в гаджетах,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совместном опыте — в семье, в саду, в игре.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2221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515863" y="474397"/>
            <a:ext cx="7318058" cy="5123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Почему это важно именно сейчас?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2047461" y="1037785"/>
            <a:ext cx="9303026" cy="5245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b="1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 условиях цифрового детства дети всё чаще знают больше про героев мультфильмов, чем про своих прадедов. А между тем именно в 4–5 лет закладываются основы нравственности и любви к Родине — и это невозможно передать через экран.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2FC924-E697-6101-51ED-9175FFF90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81" y="2138026"/>
            <a:ext cx="4040257" cy="5277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C2B1CF-6506-B42D-F2EC-87BA1E74C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348" y="2068452"/>
            <a:ext cx="6490252" cy="5347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3511" y="512100"/>
            <a:ext cx="655820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Цель и задачи проекта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992573" y="1496877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Цель</a:t>
            </a:r>
            <a:endParaRPr lang="en-US" sz="2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949519" y="2014061"/>
            <a:ext cx="74788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Воспитать у детей любовь и уважение к Родине, семье, традициям и природе.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949519" y="3107757"/>
            <a:ext cx="3402330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Задачи</a:t>
            </a:r>
            <a:endParaRPr lang="en-US" sz="2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949519" y="374255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Знакомство с символикой и героями России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949519" y="4134984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Воспитание доброты, коллективизма, честности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949518" y="4533416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Вовлечение семей в совместные проекты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949519" y="4928453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Формирование гражданской идентичности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72BCD9-AC04-8524-064A-E221E2579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1071" y="287768"/>
            <a:ext cx="4240712" cy="32769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61920BF-0768-F67D-4DC1-EB80ECAB8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1896" y="343711"/>
            <a:ext cx="2531866" cy="322102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C4A4C33-53F0-BA9D-67B4-40D057037B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4081" y="2721996"/>
            <a:ext cx="3402330" cy="38857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758E2F1-43C3-D7A3-0C8D-CA176D6238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2888" y="2844633"/>
            <a:ext cx="3077663" cy="342269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95ACF98-C330-E9A8-74C5-FA8C7079BB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67803" y="2859403"/>
            <a:ext cx="2803672" cy="342269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38279D3-273F-8BEA-5B66-E2D6218ED9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708" y="5135454"/>
            <a:ext cx="4811845" cy="3598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41E9687-759C-E47D-D2C2-8DC4167CC4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5300" y="5752234"/>
            <a:ext cx="2471135" cy="214156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3559904-4AE1-36EB-1FD1-AFA99BBFCDF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62710" y="5546396"/>
            <a:ext cx="1944793" cy="290186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1C3F394-FDB6-8796-8170-25A3A512FE0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19920" y="5784904"/>
            <a:ext cx="3200776" cy="21569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78093" y="1378445"/>
            <a:ext cx="901493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Принципы построения проекта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93790" y="3227903"/>
            <a:ext cx="4196358" cy="1531858"/>
          </a:xfrm>
          <a:prstGeom prst="roundRect">
            <a:avLst>
              <a:gd name="adj" fmla="val 22211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2032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4" name="Text 2"/>
          <p:cNvSpPr/>
          <p:nvPr/>
        </p:nvSpPr>
        <p:spPr>
          <a:xfrm>
            <a:off x="1028224" y="3462338"/>
            <a:ext cx="3727490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Интеграция образовательных областей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5216962" y="3227903"/>
            <a:ext cx="4196358" cy="1531858"/>
          </a:xfrm>
          <a:prstGeom prst="roundRect">
            <a:avLst>
              <a:gd name="adj" fmla="val 22211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2032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5451396" y="3462338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Опора на традиции и фольклор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9640133" y="3227903"/>
            <a:ext cx="4196358" cy="1531858"/>
          </a:xfrm>
          <a:prstGeom prst="roundRect">
            <a:avLst>
              <a:gd name="adj" fmla="val 22211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2032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9874568" y="3462338"/>
            <a:ext cx="372749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Диалогичность и сотрудничество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93790" y="4986576"/>
            <a:ext cx="6407944" cy="1177528"/>
          </a:xfrm>
          <a:prstGeom prst="roundRect">
            <a:avLst>
              <a:gd name="adj" fmla="val 28895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2032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2580144" y="532040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Индивидуализация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7428548" y="4986576"/>
            <a:ext cx="6407944" cy="1177528"/>
          </a:xfrm>
          <a:prstGeom prst="roundRect">
            <a:avLst>
              <a:gd name="adj" fmla="val 28895"/>
            </a:avLst>
          </a:prstGeom>
          <a:solidFill>
            <a:srgbClr val="F2EEEE"/>
          </a:solidFill>
          <a:ln w="7620">
            <a:solidFill>
              <a:srgbClr val="D8D4D4"/>
            </a:solidFill>
            <a:prstDash val="solid"/>
          </a:ln>
          <a:effectLst>
            <a:outerShdw dist="20320" dir="2700000" algn="bl" rotWithShape="0">
              <a:srgbClr val="D8D4D4">
                <a:alpha val="100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7662982" y="5320402"/>
            <a:ext cx="5939076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«Живое детство» — без замещения экраном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0190" y="174271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Этапы реализации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280190" y="3146703"/>
            <a:ext cx="3664744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6" name="Text 3"/>
          <p:cNvSpPr/>
          <p:nvPr/>
        </p:nvSpPr>
        <p:spPr>
          <a:xfrm>
            <a:off x="6280190" y="33210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Подготовительный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6280190" y="3811429"/>
            <a:ext cx="36647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Создание условий, информирование семей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171748" y="2791658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10171748" y="3146703"/>
            <a:ext cx="3664863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0" name="Text 7"/>
          <p:cNvSpPr/>
          <p:nvPr/>
        </p:nvSpPr>
        <p:spPr>
          <a:xfrm>
            <a:off x="10171748" y="33210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Основной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10171748" y="3811429"/>
            <a:ext cx="366486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Тематические месяцы, творческие мастерские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280190" y="4934069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0190" y="5289113"/>
            <a:ext cx="7556421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4" name="Text 11"/>
          <p:cNvSpPr/>
          <p:nvPr/>
        </p:nvSpPr>
        <p:spPr>
          <a:xfrm>
            <a:off x="6280190" y="546342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Итоговый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6280190" y="595383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Выставки, праздники, анализ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7C78831-3A87-209A-DBAD-4FE4C221A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30" y="401049"/>
            <a:ext cx="5088835" cy="3705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723B453-1586-FB0A-C658-BB137777C7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481" b="4873"/>
          <a:stretch>
            <a:fillRect/>
          </a:stretch>
        </p:blipFill>
        <p:spPr>
          <a:xfrm>
            <a:off x="407504" y="4282305"/>
            <a:ext cx="5019261" cy="3705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0" y="286358"/>
            <a:ext cx="12057505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000" b="1" dirty="0">
                <a:solidFill>
                  <a:srgbClr val="BE49DF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«Цифровая среда и живая душа»</a:t>
            </a: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— наш ответ цифровому детству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555251" y="185598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Мы не запрещаем гаджеты — мы </a:t>
            </a:r>
            <a:r>
              <a:rPr lang="en-US" sz="1750" b="1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защищаем детство</a:t>
            </a: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. </a:t>
            </a:r>
            <a:endParaRPr lang="ru-RU" sz="1750" dirty="0">
              <a:solidFill>
                <a:srgbClr val="272525"/>
              </a:solidFill>
              <a:latin typeface="Times New Roman" panose="02020603050405020304" pitchFamily="18" charset="0"/>
              <a:ea typeface="Inter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sz="1750" dirty="0" err="1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Все</a:t>
            </a: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 итоги проекта создаются </a:t>
            </a:r>
            <a:r>
              <a:rPr lang="en-US" sz="1750" b="1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живыми руками и сердцем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: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555250" y="2786865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Письма ветеранам — от руки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555249" y="319796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Сказки — в театре, а не на YouTube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555248" y="364016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Костюмы — шьются с мамой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428461-BCD4-D2E6-2535-96C4C6C91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26" y="4226534"/>
            <a:ext cx="2784296" cy="3517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B62871D-4EAC-1FA6-C66A-C3FF49BFD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8364" y="2037437"/>
            <a:ext cx="3109705" cy="5107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2555C9-810F-B7E6-DD98-01CE41AE3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8902" y="2786865"/>
            <a:ext cx="3409538" cy="240254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1109828-4817-0D7B-AA14-0857CC676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1781" y="5268700"/>
            <a:ext cx="3409538" cy="2526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8D50B2E-72F3-C254-D122-4F8D27B1FD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0394" y="1450177"/>
            <a:ext cx="1746016" cy="3675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D9C4CF-9601-EB57-E8F4-63AD2C42A54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960" r="12141"/>
          <a:stretch>
            <a:fillRect/>
          </a:stretch>
        </p:blipFill>
        <p:spPr>
          <a:xfrm>
            <a:off x="7325509" y="5268700"/>
            <a:ext cx="3055869" cy="25261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091964" y="505135"/>
            <a:ext cx="11411462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Сентябрь: «Флаг Родины — в моих руках»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91964" y="1741241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Знакомство с флагом, гербом, гимном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091963" y="222797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Аппликация «Флаг Родины» — без распечаток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091964" y="272119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Беседы с родителями: «Что значит Родина?»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93953B-B176-9862-E8DC-51707EC5E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7414" y="2590878"/>
            <a:ext cx="3756992" cy="313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5F7BA9E-5ABF-B837-0642-AC8F92244D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205" t="15880" b="25568"/>
          <a:stretch>
            <a:fillRect/>
          </a:stretch>
        </p:blipFill>
        <p:spPr>
          <a:xfrm>
            <a:off x="406164" y="3340250"/>
            <a:ext cx="2863811" cy="358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046CF81-E044-B3A4-D285-B88FAD40EA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9074" y="3927462"/>
            <a:ext cx="2761835" cy="358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E0F6D2E-D021-8165-04EC-2B1ECA1757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9583" y="1490871"/>
            <a:ext cx="3338305" cy="602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07197" y="638992"/>
            <a:ext cx="1182326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Дополнительные мероприятия сентября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907197" y="2027924"/>
            <a:ext cx="1233580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 дополнение к основным занятиям, в сентябре мы организуем ряд интерактивных </a:t>
            </a:r>
            <a:r>
              <a:rPr lang="en-US" sz="2400" dirty="0" err="1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мероприятий</a:t>
            </a:r>
            <a:r>
              <a:rPr lang="en-US" sz="2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направленных</a:t>
            </a:r>
            <a:r>
              <a:rPr lang="en-US" sz="240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 на расширение кругозора детей и формирование чувства причастности к своей малой родине.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790" y="3894058"/>
            <a:ext cx="226814" cy="226814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793790" y="4220766"/>
            <a:ext cx="4196358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6" name="Text 3"/>
          <p:cNvSpPr/>
          <p:nvPr/>
        </p:nvSpPr>
        <p:spPr>
          <a:xfrm>
            <a:off x="793790" y="4395073"/>
            <a:ext cx="41740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Экскурсия по детскому саду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793790" y="4885492"/>
            <a:ext cx="419635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Изучаем историю нашего ДОУ, знакомимся с его устройством и сотрудниками, узнаём о каждом уголке нашего общего дома.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16962" y="3894058"/>
            <a:ext cx="226814" cy="226814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5216962" y="4220766"/>
            <a:ext cx="4196358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0" name="Text 6"/>
          <p:cNvSpPr/>
          <p:nvPr/>
        </p:nvSpPr>
        <p:spPr>
          <a:xfrm>
            <a:off x="5216962" y="4395073"/>
            <a:ext cx="4196358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 err="1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Знакомство</a:t>
            </a: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с</a:t>
            </a:r>
            <a:endParaRPr lang="ru-RU" sz="2200" b="1" dirty="0">
              <a:solidFill>
                <a:srgbClr val="272525"/>
              </a:solidFill>
              <a:latin typeface="Times New Roman" panose="02020603050405020304" pitchFamily="18" charset="0"/>
              <a:ea typeface="Inter Bold" pitchFamily="34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Каменск-Уральским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7"/>
          <p:cNvSpPr/>
          <p:nvPr/>
        </p:nvSpPr>
        <p:spPr>
          <a:xfrm>
            <a:off x="5216962" y="5239822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Виртуальное путешествие по городу: его символы, известные места и жители, которые его прославили.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40133" y="3894058"/>
            <a:ext cx="226814" cy="226814"/>
          </a:xfrm>
          <a:prstGeom prst="rect">
            <a:avLst/>
          </a:prstGeom>
        </p:spPr>
      </p:pic>
      <p:sp>
        <p:nvSpPr>
          <p:cNvPr id="13" name="Shape 8"/>
          <p:cNvSpPr/>
          <p:nvPr/>
        </p:nvSpPr>
        <p:spPr>
          <a:xfrm>
            <a:off x="9640133" y="4220766"/>
            <a:ext cx="4196358" cy="30480"/>
          </a:xfrm>
          <a:prstGeom prst="rect">
            <a:avLst/>
          </a:prstGeom>
          <a:solidFill>
            <a:srgbClr val="BE49DF"/>
          </a:solidFill>
          <a:ln/>
        </p:spPr>
      </p:sp>
      <p:sp>
        <p:nvSpPr>
          <p:cNvPr id="14" name="Text 9"/>
          <p:cNvSpPr/>
          <p:nvPr/>
        </p:nvSpPr>
        <p:spPr>
          <a:xfrm>
            <a:off x="9640133" y="4395073"/>
            <a:ext cx="4196358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72525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Беседы «Моя малая родина»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0"/>
          <p:cNvSpPr/>
          <p:nvPr/>
        </p:nvSpPr>
        <p:spPr>
          <a:xfrm>
            <a:off x="9640133" y="5239822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Times New Roman" panose="02020603050405020304" pitchFamily="18" charset="0"/>
                <a:ea typeface="Inter" pitchFamily="34" charset="-122"/>
                <a:cs typeface="Times New Roman" panose="02020603050405020304" pitchFamily="18" charset="0"/>
              </a:rPr>
              <a:t>Обсуждаем значение родного края, делимся семейными историями, связанными с домом и местностью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19932" y="398740"/>
            <a:ext cx="8456176" cy="453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50"/>
              </a:lnSpc>
              <a:buNone/>
            </a:pPr>
            <a:r>
              <a:rPr lang="en-US" sz="28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Октябрь–</a:t>
            </a:r>
            <a:r>
              <a:rPr lang="en-US" sz="2850" b="1" dirty="0" err="1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Ноябрь</a:t>
            </a:r>
            <a:r>
              <a:rPr lang="en-US" sz="28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:</a:t>
            </a:r>
            <a:endParaRPr lang="ru-RU" sz="2850" b="1" dirty="0">
              <a:solidFill>
                <a:srgbClr val="000000"/>
              </a:solidFill>
              <a:latin typeface="Times New Roman" panose="02020603050405020304" pitchFamily="18" charset="0"/>
              <a:ea typeface="Inter Bold" pitchFamily="34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ts val="3550"/>
              </a:lnSpc>
              <a:buNone/>
            </a:pPr>
            <a:r>
              <a:rPr lang="ru-RU" sz="28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«День Армейской авиации и День пожилого человека»</a:t>
            </a:r>
            <a:r>
              <a:rPr lang="en-US" sz="2850" b="1" dirty="0">
                <a:solidFill>
                  <a:srgbClr val="000000"/>
                </a:solidFill>
                <a:latin typeface="Times New Roman" panose="02020603050405020304" pitchFamily="18" charset="0"/>
                <a:ea typeface="Inter Bold" pitchFamily="34" charset="-122"/>
                <a:cs typeface="Times New Roman" panose="02020603050405020304" pitchFamily="18" charset="0"/>
              </a:rPr>
              <a:t> </a:t>
            </a:r>
            <a:endParaRPr lang="en-US" sz="2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507444" y="1214199"/>
            <a:ext cx="1812488" cy="226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07444" y="1585555"/>
            <a:ext cx="6630948" cy="23193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7499628" y="1214199"/>
            <a:ext cx="1812488" cy="226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499628" y="1585555"/>
            <a:ext cx="6630948" cy="4638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endParaRPr lang="en-US" sz="11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58509C6-456B-7AAF-2D97-4BF3D4C8B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63" y="1701522"/>
            <a:ext cx="3208655" cy="5446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01435AA-D9AC-1F48-0B0B-ADCC82F9A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465" y="1802963"/>
            <a:ext cx="3930015" cy="5446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1792097-A8E7-7333-7962-1BAE5926CE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5684" y="3007538"/>
            <a:ext cx="3930015" cy="3182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159</TotalTime>
  <Words>1197</Words>
  <Application>Microsoft Office PowerPoint</Application>
  <PresentationFormat>Произвольный</PresentationFormat>
  <Paragraphs>152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Inter</vt:lpstr>
      <vt:lpstr>Inter Bold</vt:lpstr>
      <vt:lpstr>Inter Light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Пользователь</dc:creator>
  <cp:lastModifiedBy>Ксения Михендеева</cp:lastModifiedBy>
  <cp:revision>7</cp:revision>
  <dcterms:created xsi:type="dcterms:W3CDTF">2025-12-01T12:33:56Z</dcterms:created>
  <dcterms:modified xsi:type="dcterms:W3CDTF">2025-12-02T14:56:55Z</dcterms:modified>
</cp:coreProperties>
</file>